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6858000" cy="9144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904"/>
        <p:guide pos="2114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pPr fontAlgn="base"/>
            <a:r>
              <a:rPr lang="zh-CN" altLang="en-US" sz="3375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5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pPr fontAlgn="base"/>
            <a:r>
              <a:rPr lang="zh-CN" altLang="en-US" sz="1350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4972050" y="366184"/>
            <a:ext cx="1543050" cy="7802033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42900" y="366184"/>
            <a:ext cx="4539698" cy="7802033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916" y="2279651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pPr fontAlgn="base"/>
            <a:r>
              <a:rPr lang="zh-CN" altLang="en-US" sz="3375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67916" y="6119284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5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z="1350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24378" cy="6034617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90722" y="2133600"/>
            <a:ext cx="3024378" cy="6034617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72381" y="486833"/>
            <a:ext cx="5915025" cy="1767417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67560" y="2371251"/>
            <a:ext cx="2741385" cy="1098549"/>
          </a:xfrm>
        </p:spPr>
        <p:txBody>
          <a:bodyPr anchor="ctr" anchorCtr="0"/>
          <a:lstStyle>
            <a:lvl1pPr marL="0" indent="0">
              <a:buNone/>
              <a:defRPr sz="1575"/>
            </a:lvl1pPr>
            <a:lvl2pPr marL="257175" indent="0">
              <a:buNone/>
              <a:defRPr sz="1350"/>
            </a:lvl2pPr>
            <a:lvl3pPr marL="514350" indent="0">
              <a:buNone/>
              <a:defRPr sz="1125"/>
            </a:lvl3pPr>
            <a:lvl4pPr marL="771525" indent="0">
              <a:buNone/>
              <a:defRPr sz="1015"/>
            </a:lvl4pPr>
            <a:lvl5pPr marL="1028700" indent="0">
              <a:buNone/>
              <a:defRPr sz="1015"/>
            </a:lvl5pPr>
            <a:lvl6pPr marL="1285875" indent="0">
              <a:buNone/>
              <a:defRPr sz="1015"/>
            </a:lvl6pPr>
            <a:lvl7pPr marL="1543050" indent="0">
              <a:buNone/>
              <a:defRPr sz="1015"/>
            </a:lvl7pPr>
            <a:lvl8pPr marL="1800225" indent="0">
              <a:buNone/>
              <a:defRPr sz="1015"/>
            </a:lvl8pPr>
            <a:lvl9pPr marL="2057400" indent="0">
              <a:buNone/>
              <a:defRPr sz="1015"/>
            </a:lvl9pPr>
          </a:lstStyle>
          <a:p>
            <a:pPr lvl="0" fontAlgn="base"/>
            <a:r>
              <a:rPr lang="zh-CN" altLang="en-US" sz="1575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67560" y="3553839"/>
            <a:ext cx="2741385" cy="4699045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519528" y="2371251"/>
            <a:ext cx="2754887" cy="1098549"/>
          </a:xfrm>
        </p:spPr>
        <p:txBody>
          <a:bodyPr anchor="ctr" anchorCtr="0"/>
          <a:lstStyle>
            <a:lvl1pPr marL="0" indent="0">
              <a:buNone/>
              <a:defRPr sz="1575"/>
            </a:lvl1pPr>
            <a:lvl2pPr marL="257175" indent="0">
              <a:buNone/>
              <a:defRPr sz="1350"/>
            </a:lvl2pPr>
            <a:lvl3pPr marL="514350" indent="0">
              <a:buNone/>
              <a:defRPr sz="1125"/>
            </a:lvl3pPr>
            <a:lvl4pPr marL="771525" indent="0">
              <a:buNone/>
              <a:defRPr sz="1015"/>
            </a:lvl4pPr>
            <a:lvl5pPr marL="1028700" indent="0">
              <a:buNone/>
              <a:defRPr sz="1015"/>
            </a:lvl5pPr>
            <a:lvl6pPr marL="1285875" indent="0">
              <a:buNone/>
              <a:defRPr sz="1015"/>
            </a:lvl6pPr>
            <a:lvl7pPr marL="1543050" indent="0">
              <a:buNone/>
              <a:defRPr sz="1015"/>
            </a:lvl7pPr>
            <a:lvl8pPr marL="1800225" indent="0">
              <a:buNone/>
              <a:defRPr sz="1015"/>
            </a:lvl8pPr>
            <a:lvl9pPr marL="2057400" indent="0">
              <a:buNone/>
              <a:defRPr sz="1015"/>
            </a:lvl9pPr>
          </a:lstStyle>
          <a:p>
            <a:pPr lvl="0" fontAlgn="base"/>
            <a:r>
              <a:rPr lang="zh-CN" altLang="en-US" sz="1575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3519528" y="3553839"/>
            <a:ext cx="2754887" cy="4699045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z="1575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z="1350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z="1125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z="1125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90"/>
            </a:lvl2pPr>
            <a:lvl3pPr marL="514350" indent="0">
              <a:buNone/>
              <a:defRPr sz="675"/>
            </a:lvl3pPr>
            <a:lvl4pPr marL="771525" indent="0">
              <a:buNone/>
              <a:defRPr sz="565"/>
            </a:lvl4pPr>
            <a:lvl5pPr marL="1028700" indent="0">
              <a:buNone/>
              <a:defRPr sz="565"/>
            </a:lvl5pPr>
            <a:lvl6pPr marL="1285875" indent="0">
              <a:buNone/>
              <a:defRPr sz="565"/>
            </a:lvl6pPr>
            <a:lvl7pPr marL="1543050" indent="0">
              <a:buNone/>
              <a:defRPr sz="565"/>
            </a:lvl7pPr>
            <a:lvl8pPr marL="1800225" indent="0">
              <a:buNone/>
              <a:defRPr sz="565"/>
            </a:lvl8pPr>
            <a:lvl9pPr marL="2057400" indent="0">
              <a:buNone/>
              <a:defRPr sz="565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343009" cy="2133600"/>
          </a:xfrm>
        </p:spPr>
        <p:txBody>
          <a:bodyPr anchor="b"/>
          <a:lstStyle>
            <a:lvl1pPr>
              <a:defRPr sz="18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915543" y="609601"/>
            <a:ext cx="3471863" cy="7205133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343009" cy="5082117"/>
          </a:xfrm>
        </p:spPr>
        <p:txBody>
          <a:bodyPr/>
          <a:lstStyle>
            <a:lvl1pPr marL="0" indent="0">
              <a:buNone/>
              <a:defRPr sz="1125"/>
            </a:lvl1pPr>
            <a:lvl2pPr marL="257175" indent="0">
              <a:buNone/>
              <a:defRPr sz="1015"/>
            </a:lvl2pPr>
            <a:lvl3pPr marL="514350" indent="0">
              <a:buNone/>
              <a:defRPr sz="900"/>
            </a:lvl3pPr>
            <a:lvl4pPr marL="771525" indent="0">
              <a:buNone/>
              <a:defRPr sz="790"/>
            </a:lvl4pPr>
            <a:lvl5pPr marL="1028700" indent="0">
              <a:buNone/>
              <a:defRPr sz="790"/>
            </a:lvl5pPr>
            <a:lvl6pPr marL="1285875" indent="0">
              <a:buNone/>
              <a:defRPr sz="790"/>
            </a:lvl6pPr>
            <a:lvl7pPr marL="1543050" indent="0">
              <a:buNone/>
              <a:defRPr sz="790"/>
            </a:lvl7pPr>
            <a:lvl8pPr marL="1800225" indent="0">
              <a:buNone/>
              <a:defRPr sz="790"/>
            </a:lvl8pPr>
            <a:lvl9pPr marL="2057400" indent="0">
              <a:buNone/>
              <a:defRPr sz="790"/>
            </a:lvl9pPr>
          </a:lstStyle>
          <a:p>
            <a:pPr lvl="0" fontAlgn="base"/>
            <a:r>
              <a:rPr lang="zh-CN" altLang="en-US" sz="1125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-214630"/>
            <a:r>
              <a:rPr lang="zh-CN" altLang="en-US"/>
              <a:t>第二级</a:t>
            </a:r>
            <a:endParaRPr lang="zh-CN" altLang="en-US"/>
          </a:p>
          <a:p>
            <a:pPr lvl="2" indent="-171450"/>
            <a:r>
              <a:rPr lang="zh-CN" altLang="en-US"/>
              <a:t>第三级</a:t>
            </a:r>
            <a:endParaRPr lang="zh-CN" altLang="en-US"/>
          </a:p>
          <a:p>
            <a:pPr lvl="3" indent="-171450"/>
            <a:r>
              <a:rPr lang="zh-CN" altLang="en-US"/>
              <a:t>第四级</a:t>
            </a:r>
            <a:endParaRPr lang="zh-CN" altLang="en-US"/>
          </a:p>
          <a:p>
            <a:pPr lvl="4" indent="-17145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05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05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050"/>
            </a:lvl1pPr>
          </a:lstStyle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6858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3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57175" lvl="0" indent="-257175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57530" lvl="1" indent="-213995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–"/>
        <a:defRPr sz="21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857250" lvl="2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•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00150" lvl="3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–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543050" lvl="4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885950" lvl="5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228850" lvl="6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71750" lvl="7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14650" lvl="8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6858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3429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6858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0287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3716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17145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0574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24003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27432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流程图: 可选过程 1"/>
          <p:cNvSpPr/>
          <p:nvPr/>
        </p:nvSpPr>
        <p:spPr>
          <a:xfrm>
            <a:off x="1087438" y="1506538"/>
            <a:ext cx="2195513" cy="658813"/>
          </a:xfrm>
          <a:prstGeom prst="flowChartAlternateProcess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p>
            <a:pPr lvl="0" algn="just" fontAlgn="base">
              <a:buClrTx/>
              <a:buSzTx/>
              <a:buFontTx/>
            </a:pPr>
            <a:r>
              <a:rPr lang="zh-CN" altLang="en-US" sz="1200" strike="noStrike" noProof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各单位根据需要及经费实际情况，</a:t>
            </a:r>
            <a:r>
              <a:rPr lang="zh-CN" altLang="en-US" sz="1200" strike="noStrike" noProof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研究确定零星维修工程</a:t>
            </a:r>
            <a:endParaRPr lang="zh-CN" altLang="en-US" sz="1200" strike="noStrike" noProof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+mn-ea"/>
            </a:endParaRPr>
          </a:p>
        </p:txBody>
      </p:sp>
      <p:sp>
        <p:nvSpPr>
          <p:cNvPr id="3" name="流程图: 可选过程 2"/>
          <p:cNvSpPr/>
          <p:nvPr/>
        </p:nvSpPr>
        <p:spPr>
          <a:xfrm>
            <a:off x="1087438" y="2334895"/>
            <a:ext cx="2195513" cy="1084263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p>
            <a:pPr lvl="0" algn="just" fontAlgn="base">
              <a:buClrTx/>
              <a:buSzTx/>
              <a:buFontTx/>
            </a:pPr>
            <a:r>
              <a:rPr lang="zh-CN" altLang="en-US" sz="1200" strike="noStrike" noProof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各单位按要求填具《零星维修工程派工单》</a:t>
            </a:r>
            <a:r>
              <a:rPr lang="zh-CN" altLang="en-US" sz="1200" strike="noStrike" noProof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（模板可至校园建设处官网下载）</a:t>
            </a:r>
            <a:r>
              <a:rPr lang="zh-CN" altLang="en-US" sz="1200" strike="noStrike" noProof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，并根据工程内容择优选择确定施工单位</a:t>
            </a:r>
            <a:endParaRPr lang="zh-CN" altLang="en-US" sz="1200" strike="noStrike" noProof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+mn-ea"/>
            </a:endParaRPr>
          </a:p>
        </p:txBody>
      </p:sp>
      <p:sp>
        <p:nvSpPr>
          <p:cNvPr id="4" name="流程图: 可选过程 3"/>
          <p:cNvSpPr/>
          <p:nvPr/>
        </p:nvSpPr>
        <p:spPr>
          <a:xfrm>
            <a:off x="1087438" y="4513898"/>
            <a:ext cx="2195513" cy="633413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p>
            <a:pPr lvl="0" algn="just" fontAlgn="base">
              <a:buClrTx/>
              <a:buSzTx/>
              <a:buFontTx/>
            </a:pPr>
            <a:r>
              <a:rPr lang="zh-CN" altLang="en-US" sz="1200" strike="noStrike" noProof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做好零星维修工程的监督管理及验收等工作</a:t>
            </a:r>
            <a:endParaRPr lang="zh-CN" altLang="en-US" sz="1200" strike="noStrike" noProof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+mn-ea"/>
            </a:endParaRPr>
          </a:p>
        </p:txBody>
      </p:sp>
      <p:sp>
        <p:nvSpPr>
          <p:cNvPr id="5" name="流程图: 可选过程 4"/>
          <p:cNvSpPr/>
          <p:nvPr/>
        </p:nvSpPr>
        <p:spPr>
          <a:xfrm>
            <a:off x="1085850" y="5396865"/>
            <a:ext cx="2197100" cy="1188085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p>
            <a:pPr lvl="0" algn="just" fontAlgn="base">
              <a:buClrTx/>
              <a:buSzTx/>
              <a:buFontTx/>
            </a:pPr>
            <a:r>
              <a:rPr lang="zh-CN" altLang="en-US" sz="1200" strike="noStrike" noProof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工程竣工验收完成后，参与验收人员在《零星维修工程派工单》相关栏目填具明确意见并签字确认，工程负责人需在结算材料（工程量清单）上签字。</a:t>
            </a:r>
            <a:endParaRPr lang="zh-CN" altLang="en-US" sz="1200" strike="noStrike" noProof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+mn-ea"/>
            </a:endParaRPr>
          </a:p>
        </p:txBody>
      </p:sp>
      <p:sp>
        <p:nvSpPr>
          <p:cNvPr id="6" name="流程图: 可选过程 5"/>
          <p:cNvSpPr/>
          <p:nvPr/>
        </p:nvSpPr>
        <p:spPr>
          <a:xfrm>
            <a:off x="3594100" y="5396865"/>
            <a:ext cx="1812925" cy="119761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p>
            <a:pPr lvl="0" algn="just" fontAlgn="base">
              <a:buClrTx/>
              <a:buSzTx/>
              <a:buFontTx/>
            </a:pPr>
            <a:r>
              <a:rPr lang="zh-CN" altLang="en-US" sz="1200" strike="noStrike" noProof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施工单位出具初核备案单上初审后金额发票，由各用户单位办理签批报账手续后。</a:t>
            </a:r>
            <a:endParaRPr lang="zh-CN" altLang="en-US" sz="1200" strike="noStrike" noProof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+mn-ea"/>
            </a:endParaRPr>
          </a:p>
        </p:txBody>
      </p:sp>
      <p:sp>
        <p:nvSpPr>
          <p:cNvPr id="7" name="流程图: 可选过程 6"/>
          <p:cNvSpPr/>
          <p:nvPr/>
        </p:nvSpPr>
        <p:spPr>
          <a:xfrm>
            <a:off x="3594100" y="3730625"/>
            <a:ext cx="1812925" cy="141732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p>
            <a:pPr algn="just" fontAlgn="base">
              <a:buClrTx/>
              <a:buSzTx/>
              <a:buFontTx/>
            </a:pPr>
            <a:r>
              <a:rPr lang="zh-CN" altLang="en-US" sz="1200" strike="noStrike" noProof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施工单位持派工单、合同、结算材料</a:t>
            </a:r>
            <a:r>
              <a:rPr lang="zh-CN" altLang="en-US" sz="12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（结算材料中应附能反映施工时间及内容的照片）</a:t>
            </a:r>
            <a:r>
              <a:rPr lang="zh-CN" altLang="en-US" sz="1200" strike="noStrike" noProof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、初核备案单至审计处备案。</a:t>
            </a:r>
            <a:endParaRPr lang="zh-CN" altLang="en-US" sz="1200" strike="noStrike" noProof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流程图: 可选过程 7"/>
          <p:cNvSpPr/>
          <p:nvPr/>
        </p:nvSpPr>
        <p:spPr>
          <a:xfrm>
            <a:off x="3594100" y="1527175"/>
            <a:ext cx="1812925" cy="1963738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p>
            <a:pPr lvl="0" algn="just" fontAlgn="base">
              <a:buClrTx/>
              <a:buSzTx/>
              <a:buFontTx/>
            </a:pPr>
            <a:r>
              <a:rPr lang="zh-CN" altLang="en-US" sz="1200" strike="noStrike" noProof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施工单位需在</a:t>
            </a:r>
            <a:r>
              <a:rPr lang="zh-CN" altLang="en-US" sz="1200" strike="noStrike" noProof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三个月之内</a:t>
            </a:r>
            <a:r>
              <a:rPr lang="zh-CN" altLang="en-US" sz="1200" strike="noStrike" noProof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，持零星维修工程派工单、零星维修工程施工合同、结算材料至校园建设处工程技术科初核，并由工程技术科出具初核备案单。逾期报送的</a:t>
            </a:r>
            <a:r>
              <a:rPr lang="en-US" altLang="zh-CN" sz="1200" strike="noStrike" noProof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,</a:t>
            </a:r>
            <a:r>
              <a:rPr lang="zh-CN" altLang="en-US" sz="1200" strike="noStrike" noProof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按照合同约定执行</a:t>
            </a:r>
            <a:r>
              <a:rPr lang="zh-CN" altLang="en-US" sz="1200" strike="noStrike" noProof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。</a:t>
            </a:r>
            <a:endParaRPr lang="zh-CN" altLang="en-US" sz="1200" strike="noStrike" noProof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+mn-ea"/>
            </a:endParaRPr>
          </a:p>
        </p:txBody>
      </p:sp>
      <p:cxnSp>
        <p:nvCxnSpPr>
          <p:cNvPr id="10" name="直接箭头连接符 9"/>
          <p:cNvCxnSpPr>
            <a:endCxn id="3" idx="0"/>
          </p:cNvCxnSpPr>
          <p:nvPr/>
        </p:nvCxnSpPr>
        <p:spPr>
          <a:xfrm>
            <a:off x="2185670" y="2169160"/>
            <a:ext cx="0" cy="165735"/>
          </a:xfrm>
          <a:prstGeom prst="straightConnector1">
            <a:avLst/>
          </a:prstGeom>
          <a:ln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接箭头连接符 12"/>
          <p:cNvCxnSpPr/>
          <p:nvPr/>
        </p:nvCxnSpPr>
        <p:spPr>
          <a:xfrm>
            <a:off x="4500563" y="5173028"/>
            <a:ext cx="0" cy="227013"/>
          </a:xfrm>
          <a:prstGeom prst="straightConnector1">
            <a:avLst/>
          </a:prstGeom>
          <a:ln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58" name="文本框 16"/>
          <p:cNvSpPr txBox="1"/>
          <p:nvPr/>
        </p:nvSpPr>
        <p:spPr>
          <a:xfrm>
            <a:off x="2051050" y="766763"/>
            <a:ext cx="3376613" cy="3683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>
                <a:latin typeface="黑体" panose="02010609060101010101" charset="-122"/>
                <a:ea typeface="黑体" panose="02010609060101010101" charset="-122"/>
              </a:rPr>
              <a:t>零星维修工程流程图</a:t>
            </a:r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8" name="流程图: 可选过程 17"/>
          <p:cNvSpPr/>
          <p:nvPr/>
        </p:nvSpPr>
        <p:spPr>
          <a:xfrm>
            <a:off x="1089025" y="3582353"/>
            <a:ext cx="2193925" cy="754063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p>
            <a:pPr lvl="0" algn="just" fontAlgn="base">
              <a:buClrTx/>
              <a:buSzTx/>
              <a:buFontTx/>
            </a:pPr>
            <a:r>
              <a:rPr lang="zh-CN" altLang="en-US" sz="1200" strike="noStrike" noProof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与施工单位签订施工合同（合同模板可至校园建设处官网下载）</a:t>
            </a:r>
            <a:endParaRPr lang="zh-CN" altLang="en-US" sz="1200" strike="noStrike" noProof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+mn-ea"/>
            </a:endParaRPr>
          </a:p>
        </p:txBody>
      </p:sp>
      <p:cxnSp>
        <p:nvCxnSpPr>
          <p:cNvPr id="14" name="直接箭头连接符 13"/>
          <p:cNvCxnSpPr>
            <a:endCxn id="18" idx="0"/>
          </p:cNvCxnSpPr>
          <p:nvPr/>
        </p:nvCxnSpPr>
        <p:spPr>
          <a:xfrm>
            <a:off x="2184400" y="3417570"/>
            <a:ext cx="1905" cy="165100"/>
          </a:xfrm>
          <a:prstGeom prst="straightConnector1">
            <a:avLst/>
          </a:prstGeom>
          <a:ln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>
            <a:stCxn id="4" idx="2"/>
            <a:endCxn id="5" idx="0"/>
          </p:cNvCxnSpPr>
          <p:nvPr/>
        </p:nvCxnSpPr>
        <p:spPr>
          <a:xfrm flipH="1">
            <a:off x="2184400" y="5147945"/>
            <a:ext cx="1270" cy="248920"/>
          </a:xfrm>
          <a:prstGeom prst="straightConnector1">
            <a:avLst/>
          </a:prstGeom>
          <a:ln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直接箭头连接符 18"/>
          <p:cNvCxnSpPr>
            <a:stCxn id="18" idx="2"/>
            <a:endCxn id="4" idx="0"/>
          </p:cNvCxnSpPr>
          <p:nvPr/>
        </p:nvCxnSpPr>
        <p:spPr>
          <a:xfrm flipH="1">
            <a:off x="2185670" y="4337050"/>
            <a:ext cx="635" cy="177165"/>
          </a:xfrm>
          <a:prstGeom prst="straightConnector1">
            <a:avLst/>
          </a:prstGeom>
          <a:ln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肘形连接符 20"/>
          <p:cNvCxnSpPr>
            <a:stCxn id="5" idx="3"/>
            <a:endCxn id="8" idx="1"/>
          </p:cNvCxnSpPr>
          <p:nvPr/>
        </p:nvCxnSpPr>
        <p:spPr>
          <a:xfrm flipV="1">
            <a:off x="3282950" y="2509520"/>
            <a:ext cx="311150" cy="3481705"/>
          </a:xfrm>
          <a:prstGeom prst="bentConnector3">
            <a:avLst>
              <a:gd name="adj1" fmla="val 50000"/>
            </a:avLst>
          </a:prstGeom>
          <a:ln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接箭头连接符 8"/>
          <p:cNvCxnSpPr/>
          <p:nvPr/>
        </p:nvCxnSpPr>
        <p:spPr>
          <a:xfrm>
            <a:off x="4499928" y="3490913"/>
            <a:ext cx="0" cy="227013"/>
          </a:xfrm>
          <a:prstGeom prst="straightConnector1">
            <a:avLst/>
          </a:prstGeom>
          <a:ln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368</Words>
  <Application>WPS 演示</Application>
  <PresentationFormat/>
  <Paragraphs>18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黑体</vt:lpstr>
      <vt:lpstr>微软雅黑</vt:lpstr>
      <vt:lpstr>Arial Unicode MS</vt:lpstr>
      <vt:lpstr>Calibri</vt:lpstr>
      <vt:lpstr>默认设计模板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limin</dc:creator>
  <cp:lastModifiedBy>min</cp:lastModifiedBy>
  <cp:revision>10</cp:revision>
  <dcterms:created xsi:type="dcterms:W3CDTF">2020-12-17T01:57:00Z</dcterms:created>
  <dcterms:modified xsi:type="dcterms:W3CDTF">2021-01-05T01:44:39Z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2052-11.1.0.10228</vt:lpwstr>
  </property>
</Properties>
</file>